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8" r:id="rId1"/>
  </p:sldMasterIdLst>
  <p:notesMasterIdLst>
    <p:notesMasterId r:id="rId14"/>
  </p:notesMasterIdLst>
  <p:sldIdLst>
    <p:sldId id="384" r:id="rId2"/>
    <p:sldId id="438" r:id="rId3"/>
    <p:sldId id="439" r:id="rId4"/>
    <p:sldId id="421" r:id="rId5"/>
    <p:sldId id="430" r:id="rId6"/>
    <p:sldId id="431" r:id="rId7"/>
    <p:sldId id="432" r:id="rId8"/>
    <p:sldId id="437" r:id="rId9"/>
    <p:sldId id="433" r:id="rId10"/>
    <p:sldId id="434" r:id="rId11"/>
    <p:sldId id="435" r:id="rId12"/>
    <p:sldId id="386" r:id="rId13"/>
  </p:sldIdLst>
  <p:sldSz cx="10693400" cy="7569200"/>
  <p:notesSz cx="9774238" cy="67246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32150C-F049-450E-9DA9-6804E3015965}">
          <p14:sldIdLst>
            <p14:sldId id="384"/>
            <p14:sldId id="438"/>
            <p14:sldId id="439"/>
            <p14:sldId id="421"/>
            <p14:sldId id="430"/>
            <p14:sldId id="431"/>
            <p14:sldId id="432"/>
            <p14:sldId id="437"/>
            <p14:sldId id="433"/>
            <p14:sldId id="434"/>
            <p14:sldId id="435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2" userDrawn="1">
          <p15:clr>
            <a:srgbClr val="A4A3A4"/>
          </p15:clr>
        </p15:guide>
        <p15:guide id="2" pos="6413" userDrawn="1">
          <p15:clr>
            <a:srgbClr val="A4A3A4"/>
          </p15:clr>
        </p15:guide>
        <p15:guide id="3" orient="horz" pos="464" userDrawn="1">
          <p15:clr>
            <a:srgbClr val="A4A3A4"/>
          </p15:clr>
        </p15:guide>
        <p15:guide id="4" pos="344" userDrawn="1">
          <p15:clr>
            <a:srgbClr val="A4A3A4"/>
          </p15:clr>
        </p15:guide>
        <p15:guide id="5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итая Е.С." initials="Ш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E5A"/>
    <a:srgbClr val="F36F2C"/>
    <a:srgbClr val="404040"/>
    <a:srgbClr val="6A6A6A"/>
    <a:srgbClr val="EDEEEE"/>
    <a:srgbClr val="000000"/>
    <a:srgbClr val="FA821E"/>
    <a:srgbClr val="F1F1F1"/>
    <a:srgbClr val="4E6186"/>
    <a:srgbClr val="ED9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4" autoAdjust="0"/>
    <p:restoredTop sz="96395" autoAdjust="0"/>
  </p:normalViewPr>
  <p:slideViewPr>
    <p:cSldViewPr>
      <p:cViewPr varScale="1">
        <p:scale>
          <a:sx n="101" d="100"/>
          <a:sy n="101" d="100"/>
        </p:scale>
        <p:origin x="1518" y="114"/>
      </p:cViewPr>
      <p:guideLst>
        <p:guide orient="horz" pos="752"/>
        <p:guide pos="6413"/>
        <p:guide orient="horz" pos="464"/>
        <p:guide pos="344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600" cy="337079"/>
          </a:xfrm>
          <a:prstGeom prst="rect">
            <a:avLst/>
          </a:prstGeom>
        </p:spPr>
        <p:txBody>
          <a:bodyPr vert="horz" lIns="82607" tIns="41303" rIns="82607" bIns="4130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37187" y="1"/>
            <a:ext cx="4234149" cy="337079"/>
          </a:xfrm>
          <a:prstGeom prst="rect">
            <a:avLst/>
          </a:prstGeom>
        </p:spPr>
        <p:txBody>
          <a:bodyPr vert="horz" lIns="82607" tIns="41303" rIns="82607" bIns="41303" rtlCol="0"/>
          <a:lstStyle>
            <a:lvl1pPr algn="r">
              <a:defRPr sz="1100"/>
            </a:lvl1pPr>
          </a:lstStyle>
          <a:p>
            <a:fld id="{6CB37E59-D88B-44AF-817F-7E9FF745D54F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2950" y="839788"/>
            <a:ext cx="32083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607" tIns="41303" rIns="82607" bIns="41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8004" y="3236803"/>
            <a:ext cx="7818230" cy="2647266"/>
          </a:xfrm>
          <a:prstGeom prst="rect">
            <a:avLst/>
          </a:prstGeom>
        </p:spPr>
        <p:txBody>
          <a:bodyPr vert="horz" lIns="82607" tIns="41303" rIns="82607" bIns="41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87572"/>
            <a:ext cx="4235600" cy="337078"/>
          </a:xfrm>
          <a:prstGeom prst="rect">
            <a:avLst/>
          </a:prstGeom>
        </p:spPr>
        <p:txBody>
          <a:bodyPr vert="horz" lIns="82607" tIns="41303" rIns="82607" bIns="4130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37187" y="6387572"/>
            <a:ext cx="4234149" cy="337078"/>
          </a:xfrm>
          <a:prstGeom prst="rect">
            <a:avLst/>
          </a:prstGeom>
        </p:spPr>
        <p:txBody>
          <a:bodyPr vert="horz" lIns="82607" tIns="41303" rIns="82607" bIns="41303" rtlCol="0" anchor="b"/>
          <a:lstStyle>
            <a:lvl1pPr algn="r">
              <a:defRPr sz="1100"/>
            </a:lvl1pPr>
          </a:lstStyle>
          <a:p>
            <a:fld id="{28D80E26-D647-47F3-BB8D-32092CB2A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0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F086F-1977-47E0-80D5-46672DDD815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58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59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87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Work\Презентации\2018-04-23_Презентация Радар\presentation_final_Folder\_ppt\img\logo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2166" y="433950"/>
            <a:ext cx="211438" cy="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368" y="410271"/>
            <a:ext cx="537135" cy="433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"/>
            <a:ext cx="10693400" cy="756624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166" y="433950"/>
            <a:ext cx="211438" cy="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46083" y="7280838"/>
            <a:ext cx="5349541" cy="20022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>
                <a:latin typeface="Arial Narrow" panose="020B0606020202030204" pitchFamily="34" charset="0"/>
              </a:rPr>
              <a:t>©</a:t>
            </a:r>
            <a:r>
              <a:rPr lang="en-US" sz="700" dirty="0" smtClean="0">
                <a:latin typeface="Arial Narrow" panose="020B0606020202030204" pitchFamily="34" charset="0"/>
              </a:rPr>
              <a:t> </a:t>
            </a:r>
            <a:r>
              <a:rPr lang="ru-RU" sz="700" dirty="0" smtClean="0">
                <a:latin typeface="Arial Narrow" panose="020B0606020202030204" pitchFamily="34" charset="0"/>
              </a:rPr>
              <a:t>АО «Научно-производственное предприятие</a:t>
            </a:r>
            <a:r>
              <a:rPr lang="en-US" sz="700" dirty="0" smtClean="0">
                <a:latin typeface="Arial Narrow" panose="020B0606020202030204" pitchFamily="34" charset="0"/>
              </a:rPr>
              <a:t> «</a:t>
            </a:r>
            <a:r>
              <a:rPr lang="ru-RU" sz="700" dirty="0" smtClean="0">
                <a:latin typeface="Arial Narrow" panose="020B0606020202030204" pitchFamily="34" charset="0"/>
              </a:rPr>
              <a:t>РАДАР ММС». Все права защищены. Копирование без разрешения правообладателя запрещено</a:t>
            </a:r>
            <a:endParaRPr lang="ru-RU" sz="7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214820" y="7280838"/>
            <a:ext cx="1058303" cy="200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FA821E"/>
                </a:solidFill>
                <a:latin typeface="Arial Narrow" panose="020B0606020202030204" pitchFamily="34" charset="0"/>
              </a:rPr>
              <a:t>WWW.RADAR-MMS.COM</a:t>
            </a:r>
            <a:endParaRPr lang="ru-RU" sz="700" dirty="0">
              <a:solidFill>
                <a:srgbClr val="FA821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5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75"/>
            <a:ext cx="10702144" cy="7562850"/>
          </a:xfrm>
          <a:prstGeom prst="rect">
            <a:avLst/>
          </a:prstGeom>
        </p:spPr>
      </p:pic>
      <p:sp>
        <p:nvSpPr>
          <p:cNvPr id="16" name="object 2"/>
          <p:cNvSpPr txBox="1"/>
          <p:nvPr/>
        </p:nvSpPr>
        <p:spPr>
          <a:xfrm>
            <a:off x="1003300" y="5643106"/>
            <a:ext cx="86868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2400" dirty="0">
                <a:solidFill>
                  <a:srgbClr val="FFFFFF"/>
                </a:solidFill>
                <a:latin typeface="Arial Narrow"/>
                <a:cs typeface="Arial Narrow"/>
              </a:rPr>
              <a:t>Акционерное общество</a:t>
            </a:r>
          </a:p>
          <a:p>
            <a:pPr marL="12700"/>
            <a:r>
              <a:rPr lang="ru-RU" sz="2400" dirty="0">
                <a:solidFill>
                  <a:srgbClr val="FFFFFF"/>
                </a:solidFill>
                <a:latin typeface="Arial Narrow"/>
                <a:cs typeface="Arial Narrow"/>
              </a:rPr>
              <a:t>«НАУЧНО-ПРОИЗВОДСТВЕННОЕ ПРЕДПРИЯТИЕ «РАДАР ММС»</a:t>
            </a:r>
            <a:endParaRPr sz="2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003300" y="6749942"/>
            <a:ext cx="8686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600" dirty="0">
                <a:solidFill>
                  <a:srgbClr val="FFFFFF"/>
                </a:solidFill>
                <a:latin typeface="Arial Narrow"/>
                <a:cs typeface="Arial Narrow"/>
              </a:rPr>
              <a:t>WWW.RADAR-MMS.COM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75" y="1516993"/>
            <a:ext cx="2956065" cy="12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/>
          <p:nvPr/>
        </p:nvSpPr>
        <p:spPr>
          <a:xfrm>
            <a:off x="929875" y="3305164"/>
            <a:ext cx="891262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32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БЕСПИЛОТНАЯ АВИАЦИОННАЯ СИСТЕМА ВТ-440</a:t>
            </a:r>
          </a:p>
          <a:p>
            <a:pPr marL="12700"/>
            <a:r>
              <a:rPr lang="ru-RU" sz="32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В ФИНАЛЕ ТЕХНОЛОГИЧЕСКОГО КОНКУРСА </a:t>
            </a:r>
            <a:endParaRPr lang="en-US" sz="3200" b="1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/>
            <a:r>
              <a:rPr lang="ru-RU" sz="32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НТИ UP GREAT «АЭРОЛОГИСТИКА»</a:t>
            </a:r>
            <a:endParaRPr lang="ru-RU" sz="32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0032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04616" y="1727200"/>
            <a:ext cx="4199884" cy="2362200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7040" y="431800"/>
            <a:ext cx="6576060" cy="457201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БАРЬЕР: ограниченная площадка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24242" y="1727199"/>
            <a:ext cx="424833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5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  <a:r>
              <a:rPr lang="ru-RU" b="1" dirty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точная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посадка на площадку 10х10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>
              <a:lnSpc>
                <a:spcPts val="2105"/>
              </a:lnSpc>
              <a:spcAft>
                <a:spcPts val="800"/>
              </a:spcAft>
            </a:pPr>
            <a:r>
              <a:rPr lang="ru-RU" dirty="0">
                <a:latin typeface="Arial Narrow" panose="020B0606020202030204" pitchFamily="34" charset="0"/>
              </a:rPr>
              <a:t>Одно из важнейших условий конкурса – вертикальный взлёт и посадка – </a:t>
            </a:r>
            <a:r>
              <a:rPr lang="ru-RU" dirty="0" smtClean="0">
                <a:latin typeface="Arial Narrow" panose="020B0606020202030204" pitchFamily="34" charset="0"/>
              </a:rPr>
              <a:t>к </a:t>
            </a:r>
            <a:r>
              <a:rPr lang="ru-RU" dirty="0">
                <a:latin typeface="Arial Narrow" panose="020B0606020202030204" pitchFamily="34" charset="0"/>
              </a:rPr>
              <a:t>финалу было дополнено требованием по высоте: взлёт и посадка должны </a:t>
            </a:r>
            <a:r>
              <a:rPr lang="ru-RU" dirty="0" smtClean="0">
                <a:latin typeface="Arial Narrow" panose="020B0606020202030204" pitchFamily="34" charset="0"/>
              </a:rPr>
              <a:t>были осуществляться </a:t>
            </a:r>
            <a:r>
              <a:rPr lang="ru-RU" dirty="0">
                <a:latin typeface="Arial Narrow" panose="020B0606020202030204" pitchFamily="34" charset="0"/>
              </a:rPr>
              <a:t>вертикально с высоты 130 </a:t>
            </a:r>
            <a:r>
              <a:rPr lang="ru-RU" dirty="0" smtClean="0">
                <a:latin typeface="Arial Narrow" panose="020B0606020202030204" pitchFamily="34" charset="0"/>
              </a:rPr>
              <a:t>м.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5"/>
              </a:lnSpc>
              <a:spcAft>
                <a:spcPts val="800"/>
              </a:spcAft>
            </a:pP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617" y="1536391"/>
            <a:ext cx="5962656" cy="4162436"/>
          </a:xfrm>
          <a:prstGeom prst="rect">
            <a:avLst/>
          </a:prstGeom>
          <a:pattFill prst="wdUpDiag">
            <a:fgClr>
              <a:srgbClr val="141E5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-9" r="527" b="-59"/>
          <a:stretch/>
        </p:blipFill>
        <p:spPr>
          <a:xfrm>
            <a:off x="441960" y="1733179"/>
            <a:ext cx="5805239" cy="40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84900" y="1498698"/>
            <a:ext cx="4016756" cy="2819301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7040" y="431800"/>
            <a:ext cx="6576060" cy="457201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БАРЬЕР: сложные метеоусловия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300" y="1346200"/>
            <a:ext cx="5370583" cy="3962599"/>
          </a:xfrm>
          <a:prstGeom prst="rect">
            <a:avLst/>
          </a:prstGeom>
          <a:pattFill prst="wdUpDiag">
            <a:fgClr>
              <a:srgbClr val="F36F2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11455"/>
          <a:stretch/>
        </p:blipFill>
        <p:spPr>
          <a:xfrm>
            <a:off x="774701" y="1498698"/>
            <a:ext cx="5218182" cy="38101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84900" y="1452060"/>
            <a:ext cx="3886200" cy="272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5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  <a:r>
              <a:rPr lang="ru-RU" b="1" dirty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полёты днем и ночью, при любой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погоде</a:t>
            </a:r>
          </a:p>
          <a:p>
            <a:pPr>
              <a:lnSpc>
                <a:spcPts val="2105"/>
              </a:lnSpc>
              <a:spcAft>
                <a:spcPts val="800"/>
              </a:spcAft>
            </a:pPr>
            <a:r>
              <a:rPr lang="ru-RU" dirty="0" smtClean="0">
                <a:latin typeface="Arial Narrow" panose="020B0606020202030204" pitchFamily="34" charset="0"/>
              </a:rPr>
              <a:t>Осуществление полетов в сложных погодных условиях – замечательная возможность испытать силу техники. </a:t>
            </a:r>
          </a:p>
          <a:p>
            <a:pPr>
              <a:lnSpc>
                <a:spcPts val="2105"/>
              </a:lnSpc>
              <a:spcAft>
                <a:spcPts val="800"/>
              </a:spcAft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дает колоссальный и необходимый опыт, который точно пригодится для решения коммерческих задач заказчиков.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75"/>
            <a:ext cx="10702144" cy="756285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460626" y="5937251"/>
            <a:ext cx="5781674" cy="1357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Акционерное общество </a:t>
            </a: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/>
            </a:r>
            <a:b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«Научно-производственное предприятие «Радар </a:t>
            </a:r>
            <a:r>
              <a:rPr lang="ru-RU" sz="1400" dirty="0" err="1">
                <a:solidFill>
                  <a:srgbClr val="FFFFFF"/>
                </a:solidFill>
                <a:latin typeface="Arial Narrow"/>
                <a:cs typeface="Arial Narrow"/>
              </a:rPr>
              <a:t>ммс</a:t>
            </a: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»</a:t>
            </a:r>
          </a:p>
          <a:p>
            <a:pPr algn="ctr">
              <a:lnSpc>
                <a:spcPct val="90000"/>
              </a:lnSpc>
            </a:pPr>
            <a:endParaRPr lang="ru-RU" sz="14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Россия, 197375, Санкт-Петербург, ул. </a:t>
            </a:r>
            <a:r>
              <a:rPr lang="ru-RU" sz="1400" dirty="0" err="1">
                <a:solidFill>
                  <a:srgbClr val="FFFFFF"/>
                </a:solidFill>
                <a:latin typeface="Arial Narrow"/>
                <a:cs typeface="Arial Narrow"/>
              </a:rPr>
              <a:t>Новосельковская</a:t>
            </a: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, д. 37, литера А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тел.: +7 (812) 777-50-51, факс: +7 (812) 600-04-49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е-</a:t>
            </a:r>
            <a:r>
              <a:rPr lang="ru-RU" sz="1400" dirty="0" err="1">
                <a:solidFill>
                  <a:srgbClr val="FFFFFF"/>
                </a:solidFill>
                <a:latin typeface="Arial Narrow"/>
                <a:cs typeface="Arial Narrow"/>
              </a:rPr>
              <a:t>mail</a:t>
            </a: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: radar@radar-mms.com</a:t>
            </a: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/>
            </a:r>
            <a:b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ru-RU" sz="1400" dirty="0">
                <a:solidFill>
                  <a:srgbClr val="FFFFFF"/>
                </a:solidFill>
                <a:latin typeface="Arial Narrow"/>
                <a:cs typeface="Arial Narrow"/>
              </a:rPr>
              <a:t>www.radar-mms.com</a:t>
            </a:r>
            <a:endParaRPr sz="1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391" y="5104934"/>
            <a:ext cx="1668621" cy="6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51152" y="434614"/>
            <a:ext cx="6570543" cy="456817"/>
          </a:xfrm>
          <a:prstGeom prst="rect">
            <a:avLst/>
          </a:prstGeom>
        </p:spPr>
        <p:txBody>
          <a:bodyPr lIns="104218" tIns="52109" rIns="104218" bIns="5210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1998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ПОБЕДА В КОНКУРСЕ </a:t>
            </a:r>
            <a:r>
              <a:rPr lang="ru-RU" altLang="ru-RU" sz="1998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НТИ </a:t>
            </a:r>
            <a:r>
              <a:rPr lang="en-US" altLang="ru-RU" sz="1998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UP GREAT «</a:t>
            </a:r>
            <a:r>
              <a:rPr lang="ru-RU" altLang="ru-RU" sz="1998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АЭРОЛОГИСТИКА»</a:t>
            </a:r>
          </a:p>
          <a:p>
            <a:pPr algn="l" eaLnBrk="1" hangingPunct="1"/>
            <a:r>
              <a:rPr lang="ru-RU" altLang="ru-RU" sz="1998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/>
            <a:endParaRPr lang="ru-RU" altLang="ru-RU" sz="1998" b="1" kern="0" dirty="0">
              <a:solidFill>
                <a:srgbClr val="141E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4593" y="4546601"/>
            <a:ext cx="7063658" cy="2708515"/>
            <a:chOff x="2879601" y="2838605"/>
            <a:chExt cx="7069588" cy="271078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601" y="2838605"/>
              <a:ext cx="7069588" cy="2710789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3337185" y="4278219"/>
              <a:ext cx="5890736" cy="315871"/>
              <a:chOff x="3337185" y="4278219"/>
              <a:chExt cx="5890736" cy="315871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337185" y="4278219"/>
                <a:ext cx="1067534" cy="308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5076">
                  <a:spcAft>
                    <a:spcPts val="600"/>
                  </a:spcAft>
                  <a:buClr>
                    <a:srgbClr val="F36F2C"/>
                  </a:buClr>
                  <a:buSzPct val="73000"/>
                </a:pPr>
                <a:r>
                  <a:rPr lang="ru-RU" sz="1400" spc="-20" dirty="0">
                    <a:latin typeface="Arial Narrow"/>
                    <a:cs typeface="Arial Narrow"/>
                  </a:rPr>
                  <a:t>САТЕЛЛИТ 1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069101" y="4278220"/>
                <a:ext cx="1067534" cy="308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5076">
                  <a:spcAft>
                    <a:spcPts val="600"/>
                  </a:spcAft>
                  <a:buClr>
                    <a:srgbClr val="F36F2C"/>
                  </a:buClr>
                  <a:buSzPct val="73000"/>
                </a:pPr>
                <a:r>
                  <a:rPr lang="ru-RU" sz="1400" spc="-20" dirty="0">
                    <a:latin typeface="Arial Narrow"/>
                    <a:cs typeface="Arial Narrow"/>
                  </a:rPr>
                  <a:t>САТЕЛЛИТ 2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712446" y="4286055"/>
                <a:ext cx="1067534" cy="308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5076">
                  <a:spcAft>
                    <a:spcPts val="600"/>
                  </a:spcAft>
                  <a:buClr>
                    <a:srgbClr val="F36F2C"/>
                  </a:buClr>
                  <a:buSzPct val="73000"/>
                </a:pPr>
                <a:r>
                  <a:rPr lang="ru-RU" sz="1400" spc="-20" dirty="0">
                    <a:latin typeface="Arial Narrow"/>
                    <a:cs typeface="Arial Narrow"/>
                  </a:rPr>
                  <a:t>САТЕЛЛИТ 3</a:t>
                </a: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8532596" y="4278219"/>
                <a:ext cx="695325" cy="308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5076">
                  <a:spcAft>
                    <a:spcPts val="600"/>
                  </a:spcAft>
                  <a:buClr>
                    <a:srgbClr val="F36F2C"/>
                  </a:buClr>
                  <a:buSzPct val="73000"/>
                </a:pPr>
                <a:r>
                  <a:rPr lang="ru-RU" sz="1400" spc="-20" dirty="0">
                    <a:latin typeface="Arial Narrow"/>
                    <a:cs typeface="Arial Narrow"/>
                  </a:rPr>
                  <a:t>ФИНАЛ</a:t>
                </a: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3337185" y="4594091"/>
              <a:ext cx="11674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076" algn="ctr">
                <a:spcAft>
                  <a:spcPts val="600"/>
                </a:spcAft>
                <a:buClr>
                  <a:srgbClr val="F36F2C"/>
                </a:buClr>
                <a:buSzPct val="73000"/>
              </a:pPr>
              <a:r>
                <a:rPr lang="ru-RU" sz="1050" spc="-20" dirty="0">
                  <a:latin typeface="Arial Narrow"/>
                  <a:cs typeface="Arial Narrow"/>
                </a:rPr>
                <a:t>декабрь 2022 – ноябрь 2023 года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080461" y="4594091"/>
              <a:ext cx="11674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076" algn="ctr">
                <a:spcAft>
                  <a:spcPts val="600"/>
                </a:spcAft>
                <a:buClr>
                  <a:srgbClr val="F36F2C"/>
                </a:buClr>
                <a:buSzPct val="73000"/>
              </a:pPr>
              <a:r>
                <a:rPr lang="ru-RU" sz="1050" spc="-20" dirty="0">
                  <a:latin typeface="Arial Narrow"/>
                  <a:cs typeface="Arial Narrow"/>
                </a:rPr>
                <a:t>апрель 2023 – август 2024 года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712445" y="4601926"/>
              <a:ext cx="121702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076" algn="ctr">
                <a:spcAft>
                  <a:spcPts val="600"/>
                </a:spcAft>
                <a:buClr>
                  <a:srgbClr val="F36F2C"/>
                </a:buClr>
                <a:buSzPct val="73000"/>
              </a:pPr>
              <a:r>
                <a:rPr lang="ru-RU" sz="1050" spc="-20" dirty="0">
                  <a:latin typeface="Arial Narrow"/>
                  <a:cs typeface="Arial Narrow"/>
                </a:rPr>
                <a:t>февраль – сентябрь 2024 года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387635" y="4594090"/>
              <a:ext cx="1143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076" algn="ctr">
                <a:spcAft>
                  <a:spcPts val="600"/>
                </a:spcAft>
                <a:buClr>
                  <a:srgbClr val="F36F2C"/>
                </a:buClr>
                <a:buSzPct val="73000"/>
              </a:pPr>
              <a:r>
                <a:rPr lang="ru-RU" sz="1050" spc="-20" dirty="0">
                  <a:latin typeface="Arial Narrow"/>
                  <a:cs typeface="Arial Narrow"/>
                </a:rPr>
                <a:t>июль – ноябрь 2024 года 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1" y="891431"/>
            <a:ext cx="5809949" cy="38732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39197" y="434614"/>
            <a:ext cx="322740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Беспилотное воздушное судно БВС ВТ-440 можно по праву считать рекордсменом и первопроходцем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:</a:t>
            </a:r>
            <a:endParaRPr lang="en-US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/>
            <a:endParaRPr lang="ru-RU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№1 – первый в России тяжелый </a:t>
            </a:r>
            <a:r>
              <a:rPr lang="ru-RU" sz="1200" dirty="0" err="1">
                <a:solidFill>
                  <a:srgbClr val="444444"/>
                </a:solidFill>
                <a:latin typeface="Segoe UI" panose="020B0502040204020203" pitchFamily="34" charset="0"/>
              </a:rPr>
              <a:t>беспилотник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, допущенный к полётам в рамках экспериментального правового 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режима</a:t>
            </a:r>
            <a:endParaRPr lang="en-US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№1 – первый в России тяжелый </a:t>
            </a:r>
            <a:r>
              <a:rPr lang="ru-RU" sz="1200" dirty="0" err="1">
                <a:solidFill>
                  <a:srgbClr val="444444"/>
                </a:solidFill>
                <a:latin typeface="Segoe UI" panose="020B0502040204020203" pitchFamily="34" charset="0"/>
              </a:rPr>
              <a:t>беспилотник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, совершивший коммерческий полёт по доставке 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грузов</a:t>
            </a:r>
            <a:endParaRPr lang="en-US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№1 – БВС ВТ-440 обслуживает первый в России регулярный беспилотный 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маршрут</a:t>
            </a:r>
            <a:endParaRPr lang="en-US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№1 – первый в России тяжелый </a:t>
            </a:r>
            <a:r>
              <a:rPr lang="ru-RU" sz="1200" dirty="0" err="1">
                <a:solidFill>
                  <a:srgbClr val="444444"/>
                </a:solidFill>
                <a:latin typeface="Segoe UI" panose="020B0502040204020203" pitchFamily="34" charset="0"/>
              </a:rPr>
              <a:t>беспилотник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, получивший Сертификат лётной 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годности</a:t>
            </a:r>
            <a:endParaRPr lang="en-US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№1 – первый в России тяжелый </a:t>
            </a:r>
            <a:r>
              <a:rPr lang="ru-RU" sz="1200" dirty="0" err="1">
                <a:solidFill>
                  <a:srgbClr val="444444"/>
                </a:solidFill>
                <a:latin typeface="Segoe UI" panose="020B0502040204020203" pitchFamily="34" charset="0"/>
              </a:rPr>
              <a:t>беспилотник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, поставляемый по программе льготного лизинга в рамках Национального проекта «Беспилотные авиационные системы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»</a:t>
            </a:r>
            <a:endParaRPr lang="en-US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№1 – впервые в истории гражданской авиации в России именно на БВС ВТ-440 проводится обучение </a:t>
            </a:r>
            <a:r>
              <a:rPr lang="ru-RU" sz="1200" dirty="0" err="1">
                <a:solidFill>
                  <a:srgbClr val="444444"/>
                </a:solidFill>
                <a:latin typeface="Segoe UI" panose="020B0502040204020203" pitchFamily="34" charset="0"/>
              </a:rPr>
              <a:t>лидерной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 группы внешних 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пилотов-инструкторов</a:t>
            </a:r>
            <a:endParaRPr lang="en-US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№1 – самый тяжелый </a:t>
            </a:r>
            <a:r>
              <a:rPr lang="ru-RU" sz="1200" dirty="0" err="1">
                <a:solidFill>
                  <a:srgbClr val="444444"/>
                </a:solidFill>
                <a:latin typeface="Segoe UI" panose="020B0502040204020203" pitchFamily="34" charset="0"/>
              </a:rPr>
              <a:t>беспилотник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 на конкурсе «</a:t>
            </a:r>
            <a:r>
              <a:rPr lang="ru-RU" sz="1200" dirty="0" err="1">
                <a:solidFill>
                  <a:srgbClr val="444444"/>
                </a:solidFill>
                <a:latin typeface="Segoe UI" panose="020B0502040204020203" pitchFamily="34" charset="0"/>
              </a:rPr>
              <a:t>Аэрологистика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» и единственный, сумевший выполнить все условия конкурсного 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</a:rPr>
              <a:t>задания</a:t>
            </a:r>
            <a:endParaRPr lang="ru-RU" sz="1200" dirty="0">
              <a:solidFill>
                <a:srgbClr val="444444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79152" y="3662529"/>
            <a:ext cx="3419749" cy="252952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9152" y="859578"/>
            <a:ext cx="3419749" cy="239162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34702" y="202748"/>
            <a:ext cx="7502799" cy="456817"/>
          </a:xfrm>
          <a:prstGeom prst="rect">
            <a:avLst/>
          </a:prstGeom>
        </p:spPr>
        <p:txBody>
          <a:bodyPr lIns="104218" tIns="52109" rIns="104218" bIns="5210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1998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ТЕХНОЛОГИЧЕСКИЕ </a:t>
            </a:r>
            <a:r>
              <a:rPr lang="ru-RU" altLang="ru-RU" sz="1998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БАРЬЕРЫ</a:t>
            </a:r>
            <a:r>
              <a:rPr lang="en-US" altLang="ru-RU" sz="1998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998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КОНКУРСА </a:t>
            </a:r>
            <a:r>
              <a:rPr lang="en-US" altLang="ru-RU" sz="1998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998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АЭРОЛОГИСТИКА»</a:t>
            </a:r>
          </a:p>
          <a:p>
            <a:pPr algn="l" eaLnBrk="1" hangingPunct="1"/>
            <a:endParaRPr lang="ru-RU" altLang="ru-RU" sz="1998" b="1" kern="0" dirty="0">
              <a:solidFill>
                <a:srgbClr val="141E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ru-RU" altLang="ru-RU" sz="1998" b="1" kern="0" dirty="0">
              <a:solidFill>
                <a:srgbClr val="141E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0900" y="2108200"/>
            <a:ext cx="5675534" cy="4644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непрерывных полёта с динамическими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координатами, </a:t>
            </a:r>
            <a:r>
              <a:rPr lang="ru-RU" sz="1600" dirty="0">
                <a:latin typeface="Arial Narrow" panose="020B0606020202030204" pitchFamily="34" charset="0"/>
              </a:rPr>
              <a:t>20 часов в воздухе, суммарное расстояние </a:t>
            </a:r>
            <a:r>
              <a:rPr lang="ru-RU" sz="1600" dirty="0">
                <a:latin typeface="Arial Narrow" panose="020B0606020202030204" pitchFamily="34" charset="0"/>
              </a:rPr>
              <a:t>более 1000 </a:t>
            </a:r>
            <a:r>
              <a:rPr lang="ru-RU" sz="1600" dirty="0">
                <a:latin typeface="Arial Narrow" panose="020B0606020202030204" pitchFamily="34" charset="0"/>
              </a:rPr>
              <a:t>км </a:t>
            </a:r>
          </a:p>
          <a:p>
            <a:pPr indent="3619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еревезено 1056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 без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</a:p>
          <a:p>
            <a:pPr indent="361950">
              <a:lnSpc>
                <a:spcPct val="107000"/>
              </a:lnSpc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БВС ВТ-440 стало самым грузоподъемным из всех, представленных на конкурсе -  оно может 	перевозить до 100 кг при максимальной взлётной массе самого БВС в 500 кг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из 15 успешных расхождений с БВС-нарушителем</a:t>
            </a:r>
          </a:p>
          <a:p>
            <a:pPr indent="361950">
              <a:lnSpc>
                <a:spcPts val="2103"/>
              </a:lnSpc>
              <a:spcAft>
                <a:spcPts val="799"/>
              </a:spcAft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точная посадка на площадку 10х10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indent="361950">
              <a:lnSpc>
                <a:spcPts val="2103"/>
              </a:lnSpc>
              <a:spcAft>
                <a:spcPts val="799"/>
              </a:spcAft>
            </a:pPr>
            <a:r>
              <a:rPr lang="ru-RU" sz="1600" dirty="0">
                <a:latin typeface="Arial Narrow" panose="020B0606020202030204" pitchFamily="34" charset="0"/>
              </a:rPr>
              <a:t>Одно из важнейших условий конкурса – вертикальный взлёт и посадка – к финалу было дополнено требованием по высоте: взлёт и посадка должны были осуществляться вертикально с высоты 130 </a:t>
            </a:r>
            <a:r>
              <a:rPr lang="ru-RU" sz="1600" dirty="0">
                <a:latin typeface="Arial Narrow" panose="020B0606020202030204" pitchFamily="34" charset="0"/>
              </a:rPr>
              <a:t>м</a:t>
            </a:r>
          </a:p>
          <a:p>
            <a:pPr indent="361950">
              <a:lnSpc>
                <a:spcPts val="2103"/>
              </a:lnSpc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полёты днем и ночью, при любой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погоде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запуск БВС «с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кнопки» </a:t>
            </a:r>
            <a:r>
              <a:rPr lang="ru-RU" sz="1600" dirty="0">
                <a:latin typeface="Arial Narrow" panose="020B0606020202030204" pitchFamily="34" charset="0"/>
              </a:rPr>
              <a:t>удалось </a:t>
            </a:r>
            <a:r>
              <a:rPr lang="ru-RU" sz="1600" dirty="0">
                <a:latin typeface="Arial Narrow" panose="020B0606020202030204" pitchFamily="34" charset="0"/>
              </a:rPr>
              <a:t>добиться полной автономности полёта БВС ВТ- 440. Встроенное ПО бортового радиоэлектронного оборудования позволило осуществлять запуск воздушного судна «с кнопки</a:t>
            </a:r>
            <a:r>
              <a:rPr lang="ru-RU" sz="1600" dirty="0">
                <a:latin typeface="Arial Narrow" panose="020B0606020202030204" pitchFamily="34" charset="0"/>
              </a:rPr>
              <a:t>».</a:t>
            </a:r>
            <a:endParaRPr lang="ru-RU" sz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23702" y="485685"/>
            <a:ext cx="6570543" cy="456817"/>
          </a:xfrm>
          <a:prstGeom prst="rect">
            <a:avLst/>
          </a:prstGeom>
        </p:spPr>
        <p:txBody>
          <a:bodyPr lIns="104218" tIns="52109" rIns="104218" bIns="5210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altLang="ru-RU" sz="1800" b="1" kern="0" dirty="0">
              <a:solidFill>
                <a:srgbClr val="141E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49102" y="859579"/>
            <a:ext cx="3793399" cy="456817"/>
          </a:xfrm>
          <a:prstGeom prst="rect">
            <a:avLst/>
          </a:prstGeom>
        </p:spPr>
        <p:txBody>
          <a:bodyPr lIns="104218" tIns="52109" rIns="104218" bIns="5210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altLang="ru-RU" sz="1800" b="1" kern="0" dirty="0">
              <a:solidFill>
                <a:srgbClr val="141E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11455"/>
          <a:stretch/>
        </p:blipFill>
        <p:spPr>
          <a:xfrm>
            <a:off x="622301" y="3798288"/>
            <a:ext cx="3425163" cy="25009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-9" r="527" b="-59"/>
          <a:stretch/>
        </p:blipFill>
        <p:spPr>
          <a:xfrm>
            <a:off x="619883" y="1000448"/>
            <a:ext cx="3427580" cy="23865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9151" y="3177894"/>
            <a:ext cx="5346700" cy="72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>
              <a:lnSpc>
                <a:spcPts val="2103"/>
              </a:lnSpc>
              <a:spcAft>
                <a:spcPts val="799"/>
              </a:spcAft>
            </a:pPr>
            <a:endParaRPr lang="ru-RU" sz="16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432301" y="736600"/>
            <a:ext cx="2971800" cy="1293546"/>
          </a:xfrm>
          <a:prstGeom prst="rect">
            <a:avLst/>
          </a:prstGeom>
        </p:spPr>
        <p:txBody>
          <a:bodyPr lIns="104218" tIns="52109" rIns="104218" bIns="5210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ru-RU" altLang="ru-RU" sz="18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ОГРАНИЧЕННАЯ ПЛОЩАДКА</a:t>
            </a:r>
          </a:p>
          <a:p>
            <a:pPr algn="l" eaLnBrk="1" hangingPunct="1">
              <a:lnSpc>
                <a:spcPct val="150000"/>
              </a:lnSpc>
            </a:pPr>
            <a:r>
              <a:rPr lang="ru-RU" altLang="ru-RU" sz="18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 МЕНЕЕ 1000 КМ БЕЗ ТО</a:t>
            </a:r>
          </a:p>
          <a:p>
            <a:pPr algn="l" eaLnBrk="1" hangingPunct="1">
              <a:lnSpc>
                <a:spcPct val="150000"/>
              </a:lnSpc>
            </a:pPr>
            <a:r>
              <a:rPr lang="ru-RU" altLang="ru-RU" sz="18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МАССА ГРУЗА 50 КГ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404101" y="736601"/>
            <a:ext cx="3505009" cy="952127"/>
          </a:xfrm>
          <a:prstGeom prst="rect">
            <a:avLst/>
          </a:prstGeom>
        </p:spPr>
        <p:txBody>
          <a:bodyPr lIns="104218" tIns="52109" rIns="104218" bIns="5210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ru-RU" sz="1800" b="1" dirty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МНОГОЗВЕННЫЙ МАРШРУТ </a:t>
            </a:r>
            <a:endParaRPr lang="ru-RU" sz="1800" b="1" dirty="0">
              <a:solidFill>
                <a:srgbClr val="141E5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ru-RU" altLang="ru-RU" sz="18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СЛОЖНЫЕ МЕТЕОУСЛОВИЯ</a:t>
            </a:r>
          </a:p>
          <a:p>
            <a:pPr algn="l" eaLnBrk="1" hangingPunct="1"/>
            <a:endParaRPr lang="ru-RU" altLang="ru-RU" sz="1800" b="1" kern="0" dirty="0">
              <a:solidFill>
                <a:srgbClr val="141E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ru-RU" altLang="ru-RU" sz="1800" b="1" kern="0" dirty="0">
              <a:solidFill>
                <a:srgbClr val="141E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47040" y="431800"/>
            <a:ext cx="6576060" cy="457201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СТРУКТУРА </a:t>
            </a:r>
            <a:r>
              <a:rPr lang="ru-RU" altLang="ru-RU" sz="2000" b="1" kern="0" dirty="0" smtClean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КОНКУРСА НТИ </a:t>
            </a:r>
            <a:r>
              <a:rPr lang="en-US" altLang="ru-RU" sz="20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UP GREAT «</a:t>
            </a:r>
            <a:r>
              <a:rPr lang="ru-RU" altLang="ru-RU" sz="20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АЭРОЛОГИСТИКА»</a:t>
            </a:r>
          </a:p>
          <a:p>
            <a:pPr algn="l" eaLnBrk="1" hangingPunct="1"/>
            <a:r>
              <a:rPr lang="ru-RU" altLang="ru-RU" sz="2000" b="1" kern="0" dirty="0" smtClean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/>
            <a:endParaRPr lang="ru-RU" altLang="ru-RU" sz="2000" b="1" kern="0" dirty="0">
              <a:solidFill>
                <a:srgbClr val="141E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98500" y="1879600"/>
            <a:ext cx="9204979" cy="3529591"/>
            <a:chOff x="744210" y="2019804"/>
            <a:chExt cx="9204979" cy="352959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10" y="2019804"/>
              <a:ext cx="9204979" cy="3529591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1536700" y="4055646"/>
              <a:ext cx="7399483" cy="338554"/>
              <a:chOff x="1536700" y="4055646"/>
              <a:chExt cx="7399483" cy="33855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536700" y="4055646"/>
                <a:ext cx="11964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5080">
                  <a:spcAft>
                    <a:spcPts val="600"/>
                  </a:spcAft>
                  <a:buClr>
                    <a:srgbClr val="F36F2C"/>
                  </a:buClr>
                  <a:buSzPct val="73000"/>
                </a:pPr>
                <a:r>
                  <a:rPr lang="ru-RU" sz="1600" spc="-20" dirty="0" smtClean="0">
                    <a:latin typeface="Arial Narrow"/>
                    <a:cs typeface="Arial Narrow"/>
                  </a:rPr>
                  <a:t>САТЕЛЛИТ 1</a:t>
                </a:r>
                <a:endParaRPr lang="ru-RU" sz="1600" spc="-20" dirty="0">
                  <a:latin typeface="Arial Narrow"/>
                  <a:cs typeface="Arial Narrow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670300" y="4055646"/>
                <a:ext cx="11964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5080">
                  <a:spcAft>
                    <a:spcPts val="600"/>
                  </a:spcAft>
                  <a:buClr>
                    <a:srgbClr val="F36F2C"/>
                  </a:buClr>
                  <a:buSzPct val="73000"/>
                </a:pPr>
                <a:r>
                  <a:rPr lang="ru-RU" sz="1600" spc="-20" dirty="0" smtClean="0">
                    <a:latin typeface="Arial Narrow"/>
                    <a:cs typeface="Arial Narrow"/>
                  </a:rPr>
                  <a:t>САТЕЛЛИТ 2</a:t>
                </a:r>
                <a:endParaRPr lang="ru-RU" sz="1600" spc="-20" dirty="0">
                  <a:latin typeface="Arial Narrow"/>
                  <a:cs typeface="Arial Narrow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826619" y="4055646"/>
                <a:ext cx="11964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5080">
                  <a:spcAft>
                    <a:spcPts val="600"/>
                  </a:spcAft>
                  <a:buClr>
                    <a:srgbClr val="F36F2C"/>
                  </a:buClr>
                  <a:buSzPct val="73000"/>
                </a:pPr>
                <a:r>
                  <a:rPr lang="ru-RU" sz="1600" spc="-20" dirty="0" smtClean="0">
                    <a:latin typeface="Arial Narrow"/>
                    <a:cs typeface="Arial Narrow"/>
                  </a:rPr>
                  <a:t>САТЕЛЛИТ 3</a:t>
                </a:r>
                <a:endParaRPr lang="ru-RU" sz="1600" spc="-20" dirty="0">
                  <a:latin typeface="Arial Narrow"/>
                  <a:cs typeface="Arial Narrow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8166100" y="4055646"/>
                <a:ext cx="7700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5080">
                  <a:spcAft>
                    <a:spcPts val="600"/>
                  </a:spcAft>
                  <a:buClr>
                    <a:srgbClr val="F36F2C"/>
                  </a:buClr>
                  <a:buSzPct val="73000"/>
                </a:pPr>
                <a:r>
                  <a:rPr lang="ru-RU" sz="1600" spc="-20" dirty="0" smtClean="0">
                    <a:latin typeface="Arial Narrow"/>
                    <a:cs typeface="Arial Narrow"/>
                  </a:rPr>
                  <a:t>ФИНАЛ</a:t>
                </a:r>
                <a:endParaRPr lang="ru-RU" sz="1600" spc="-20" dirty="0"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1536700" y="4371517"/>
              <a:ext cx="11674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080" algn="ctr">
                <a:spcAft>
                  <a:spcPts val="600"/>
                </a:spcAft>
                <a:buClr>
                  <a:srgbClr val="F36F2C"/>
                </a:buClr>
                <a:buSzPct val="73000"/>
              </a:pPr>
              <a:r>
                <a:rPr lang="ru-RU" sz="1100" spc="-20" dirty="0" smtClean="0">
                  <a:latin typeface="Arial Narrow"/>
                  <a:cs typeface="Arial Narrow"/>
                </a:rPr>
                <a:t>декабрь 2022 – ноябрь 2023 года</a:t>
              </a:r>
              <a:endParaRPr lang="ru-RU" sz="1100" spc="-20" dirty="0">
                <a:latin typeface="Arial Narrow"/>
                <a:cs typeface="Arial Narrow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681659" y="4371517"/>
              <a:ext cx="11674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080" algn="ctr">
                <a:spcAft>
                  <a:spcPts val="600"/>
                </a:spcAft>
                <a:buClr>
                  <a:srgbClr val="F36F2C"/>
                </a:buClr>
                <a:buSzPct val="73000"/>
              </a:pPr>
              <a:r>
                <a:rPr lang="ru-RU" sz="1100" spc="-20" dirty="0" smtClean="0">
                  <a:latin typeface="Arial Narrow"/>
                  <a:cs typeface="Arial Narrow"/>
                </a:rPr>
                <a:t>апрель 2023 – август 2024 года</a:t>
              </a:r>
              <a:endParaRPr lang="ru-RU" sz="1100" spc="-20" dirty="0">
                <a:latin typeface="Arial Narrow"/>
                <a:cs typeface="Arial Narrow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826618" y="4371517"/>
              <a:ext cx="121702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080" algn="ctr">
                <a:spcAft>
                  <a:spcPts val="600"/>
                </a:spcAft>
                <a:buClr>
                  <a:srgbClr val="F36F2C"/>
                </a:buClr>
                <a:buSzPct val="73000"/>
              </a:pPr>
              <a:r>
                <a:rPr lang="ru-RU" sz="1100" spc="-20" dirty="0" smtClean="0">
                  <a:latin typeface="Arial Narrow"/>
                  <a:cs typeface="Arial Narrow"/>
                </a:rPr>
                <a:t>февраль – сентябрь 2024 года</a:t>
              </a:r>
              <a:endParaRPr lang="ru-RU" sz="1100" spc="-20" dirty="0">
                <a:latin typeface="Arial Narrow"/>
                <a:cs typeface="Arial Narrow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021139" y="4371517"/>
              <a:ext cx="1143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080" algn="ctr">
                <a:spcAft>
                  <a:spcPts val="600"/>
                </a:spcAft>
                <a:buClr>
                  <a:srgbClr val="F36F2C"/>
                </a:buClr>
                <a:buSzPct val="73000"/>
              </a:pPr>
              <a:r>
                <a:rPr lang="ru-RU" sz="1100" spc="-20" dirty="0" smtClean="0">
                  <a:latin typeface="Arial Narrow"/>
                  <a:cs typeface="Arial Narrow"/>
                </a:rPr>
                <a:t>июль – ноябрь 2024 года </a:t>
              </a:r>
              <a:endParaRPr lang="ru-RU" sz="1100" spc="-20" dirty="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2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757416" y="1951307"/>
            <a:ext cx="3578857" cy="2895600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7040" y="431800"/>
            <a:ext cx="6576060" cy="457201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ТЕХНОЛОГИЧЕСКИЕ </a:t>
            </a:r>
            <a:r>
              <a:rPr lang="ru-RU" altLang="ru-RU" sz="2000" b="1" kern="0" dirty="0" smtClean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БАРЬЕРЫ</a:t>
            </a:r>
          </a:p>
          <a:p>
            <a:pPr algn="l" eaLnBrk="1" hangingPunct="1"/>
            <a:r>
              <a:rPr lang="ru-RU" sz="2000" b="1" dirty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БАРЬЕР: многозвенный маршрут </a:t>
            </a:r>
            <a:endParaRPr lang="ru-RU" sz="1600" b="1" dirty="0">
              <a:solidFill>
                <a:srgbClr val="141E5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000" b="1" kern="0" dirty="0">
              <a:solidFill>
                <a:srgbClr val="141E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851" y="1803400"/>
            <a:ext cx="6260006" cy="3343813"/>
          </a:xfrm>
          <a:prstGeom prst="rect">
            <a:avLst/>
          </a:prstGeom>
          <a:pattFill prst="wdUpDiag">
            <a:fgClr>
              <a:srgbClr val="F36F2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t="10757"/>
          <a:stretch/>
        </p:blipFill>
        <p:spPr>
          <a:xfrm>
            <a:off x="484289" y="1951307"/>
            <a:ext cx="6075689" cy="32057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57416" y="1963927"/>
            <a:ext cx="3578857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  <a:r>
              <a:rPr lang="ru-RU" b="1" dirty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непрерывных полёта с динамическими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координатами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</a:rPr>
              <a:t>Полёты начались 21 сентября в 10:00, всего в конкурсном задании </a:t>
            </a:r>
            <a:endParaRPr lang="ru-RU" dirty="0" smtClean="0"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</a:rPr>
              <a:t>БВС ВТ-440 выполнило </a:t>
            </a:r>
            <a:r>
              <a:rPr lang="ru-RU" dirty="0">
                <a:latin typeface="Arial Narrow" panose="020B0606020202030204" pitchFamily="34" charset="0"/>
              </a:rPr>
              <a:t>32 полета за 20 часов, преодолев более 1000 км. 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29831" y="1771535"/>
            <a:ext cx="3852989" cy="3309905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7040" y="431800"/>
            <a:ext cx="6576060" cy="457201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БАРЬЕР: не менее 1000 км без ТО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0972" y="1651000"/>
            <a:ext cx="5921473" cy="3400436"/>
          </a:xfrm>
          <a:prstGeom prst="rect">
            <a:avLst/>
          </a:prstGeom>
          <a:pattFill prst="wdUpDiag">
            <a:fgClr>
              <a:srgbClr val="141E5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3" y="1793887"/>
            <a:ext cx="5793741" cy="32589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29832" y="1803400"/>
            <a:ext cx="3852988" cy="35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  <a:r>
              <a:rPr lang="ru-RU" b="1" dirty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1056 км без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latin typeface="Arial Narrow" panose="020B0606020202030204" pitchFamily="34" charset="0"/>
              </a:rPr>
              <a:t>Дополнительные сложности представляли собой: запрет на проведение технического обслуживания воздушного судна и, конечно, многозвенный маршрут с динамически назначаемыми координатами  - и все это в условиях строжайшего запрета на ручное управление.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94300" y="1452880"/>
            <a:ext cx="5147083" cy="4770120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7040" y="431800"/>
            <a:ext cx="6576060" cy="457201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БАРЬЕР: совместно с другими воздушными судами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345" y="1415288"/>
            <a:ext cx="4495800" cy="4191000"/>
          </a:xfrm>
          <a:prstGeom prst="rect">
            <a:avLst/>
          </a:prstGeom>
          <a:pattFill prst="wdUpDiag">
            <a:fgClr>
              <a:srgbClr val="F36F2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567785"/>
            <a:ext cx="4403727" cy="40325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89446" y="1452881"/>
            <a:ext cx="5186454" cy="4998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  <a:r>
              <a:rPr lang="ru-RU" b="1" dirty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из 15 успешных расхождений </a:t>
            </a: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БВС-нарушителем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latin typeface="Arial Narrow" panose="020B0606020202030204" pitchFamily="34" charset="0"/>
              </a:rPr>
              <a:t>Полет по маршруту осуществлялся в автоматическом режиме, также была реализована функция автоматического распознавания и уклонения от препятствий (</a:t>
            </a:r>
            <a:r>
              <a:rPr lang="en-US" dirty="0">
                <a:latin typeface="Arial Narrow" panose="020B0606020202030204" pitchFamily="34" charset="0"/>
              </a:rPr>
              <a:t>DAA</a:t>
            </a:r>
            <a:r>
              <a:rPr lang="ru-RU" dirty="0">
                <a:latin typeface="Arial Narrow" panose="020B0606020202030204" pitchFamily="34" charset="0"/>
              </a:rPr>
              <a:t>). </a:t>
            </a:r>
            <a:r>
              <a:rPr lang="ru-RU" dirty="0" smtClean="0">
                <a:latin typeface="Arial Narrow" panose="020B0606020202030204" pitchFamily="34" charset="0"/>
              </a:rPr>
              <a:t>Системы </a:t>
            </a:r>
            <a:r>
              <a:rPr lang="ru-RU" dirty="0">
                <a:latin typeface="Arial Narrow" panose="020B0606020202030204" pitchFamily="34" charset="0"/>
              </a:rPr>
              <a:t>автоматического управления должны были предугадать траекторию движения нарушителя и обойти </a:t>
            </a:r>
            <a:r>
              <a:rPr lang="ru-RU" dirty="0" smtClean="0">
                <a:latin typeface="Arial Narrow" panose="020B0606020202030204" pitchFamily="34" charset="0"/>
              </a:rPr>
              <a:t>его. </a:t>
            </a:r>
          </a:p>
          <a:p>
            <a:pPr>
              <a:lnSpc>
                <a:spcPct val="107000"/>
              </a:lnSpc>
            </a:pPr>
            <a:endParaRPr lang="ru-RU" dirty="0" smtClean="0"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С </a:t>
            </a:r>
            <a:r>
              <a:rPr lang="ru-RU" dirty="0">
                <a:latin typeface="Arial Narrow" panose="020B0606020202030204" pitchFamily="34" charset="0"/>
              </a:rPr>
              <a:t>этой задачей </a:t>
            </a:r>
            <a:r>
              <a:rPr lang="ru-RU" dirty="0" smtClean="0">
                <a:latin typeface="Arial Narrow" panose="020B0606020202030204" pitchFamily="34" charset="0"/>
              </a:rPr>
              <a:t>БВС-ВТ 440 справился </a:t>
            </a:r>
            <a:r>
              <a:rPr lang="ru-RU" dirty="0">
                <a:latin typeface="Arial Narrow" panose="020B0606020202030204" pitchFamily="34" charset="0"/>
              </a:rPr>
              <a:t>на «отлично»: раз за разом он успешно выявлял препятствия и уклонялся от них, преодолевая самый сложный барьер конкурса и доказывая возможность кооперативного использования воздушного пространства совместно с другими воздушными судами.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20333" y="1374764"/>
            <a:ext cx="3731768" cy="3476636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7040" y="431800"/>
            <a:ext cx="6576060" cy="457201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БАРЬЕР: масса груза 50 кг, замена груза в узлах маршрута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445" y="1222364"/>
            <a:ext cx="6019800" cy="4416624"/>
          </a:xfrm>
          <a:prstGeom prst="rect">
            <a:avLst/>
          </a:prstGeom>
          <a:pattFill prst="wdUpDiag">
            <a:fgClr>
              <a:srgbClr val="141E5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"/>
          <a:stretch/>
        </p:blipFill>
        <p:spPr>
          <a:xfrm>
            <a:off x="447040" y="1346200"/>
            <a:ext cx="6125205" cy="42927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20332" y="1374764"/>
            <a:ext cx="3509005" cy="417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  <a:r>
              <a:rPr lang="ru-RU" b="1" dirty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всего перевезено 1410 кг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груза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БВС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ВТ-440 стало самым грузоподъемным из всех, представленных на конкурсе -  оно может перевозить до 100 кг при максимальной взлётной массе самого БВС в 450 кг. Всего за время испытаний было перевезено почти 1,5 тонны груза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040" y="5789239"/>
            <a:ext cx="6423660" cy="53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Комплексный технологический барьер, который участники преодолевали в рамках соревнований, открывает возможность массового применения БВС при перевозке грузов. </a:t>
            </a:r>
          </a:p>
        </p:txBody>
      </p:sp>
    </p:spTree>
    <p:extLst>
      <p:ext uri="{BB962C8B-B14F-4D97-AF65-F5344CB8AC3E}">
        <p14:creationId xmlns:p14="http://schemas.microsoft.com/office/powerpoint/2010/main" val="10520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87264" y="1535479"/>
            <a:ext cx="4016756" cy="3879203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7040" y="431800"/>
            <a:ext cx="6576060" cy="457201"/>
          </a:xfrm>
          <a:prstGeom prst="rect">
            <a:avLst/>
          </a:prstGeom>
        </p:spPr>
        <p:txBody>
          <a:bodyPr lIns="104306" tIns="52153" rIns="104306" bIns="52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000" b="1" kern="0" dirty="0">
                <a:solidFill>
                  <a:srgbClr val="141E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БАРЬЕР: автоматизированный полет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87265" y="1535479"/>
            <a:ext cx="4038599" cy="417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  <a:r>
              <a:rPr lang="ru-RU" b="1" dirty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141E5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запуск БВС «с кнопки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</a:rPr>
              <a:t>Нам </a:t>
            </a:r>
            <a:r>
              <a:rPr lang="ru-RU" dirty="0">
                <a:latin typeface="Arial Narrow" panose="020B0606020202030204" pitchFamily="34" charset="0"/>
              </a:rPr>
              <a:t>удалось добиться полной автономности полёта БВС ВТ- 440. Встроенное ПО бортового радиоэлектронного оборудования позволило осуществлять запуск воздушного судна «с кнопки».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</a:rPr>
              <a:t>Т.е., техник, установив корзину с грузом, нажимал на одну-единственную кнопку на борту, инициируя запуск двигателя и выход на маршрут. 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83" y="1405128"/>
            <a:ext cx="5643121" cy="4114800"/>
          </a:xfrm>
          <a:prstGeom prst="rect">
            <a:avLst/>
          </a:prstGeom>
          <a:pattFill prst="wdUpDiag">
            <a:fgClr>
              <a:srgbClr val="F36F2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-829" r="6697" b="1117"/>
          <a:stretch/>
        </p:blipFill>
        <p:spPr>
          <a:xfrm>
            <a:off x="644145" y="1535479"/>
            <a:ext cx="5467860" cy="39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3069</TotalTime>
  <Words>696</Words>
  <Application>Microsoft Office PowerPoint</Application>
  <PresentationFormat>Произвольный</PresentationFormat>
  <Paragraphs>98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Segoe UI</vt:lpstr>
      <vt:lpstr>Times New Roman</vt:lpstr>
      <vt:lpstr>blank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Сиваев Е.В.</cp:lastModifiedBy>
  <cp:revision>263</cp:revision>
  <cp:lastPrinted>2024-09-16T08:40:16Z</cp:lastPrinted>
  <dcterms:created xsi:type="dcterms:W3CDTF">2024-07-23T13:18:05Z</dcterms:created>
  <dcterms:modified xsi:type="dcterms:W3CDTF">2024-12-11T13:41:42Z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2024-07-23T00:00:00Z</vt:filetime>
  </property>
</Properties>
</file>